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75" r:id="rId4"/>
    <p:sldId id="261" r:id="rId5"/>
    <p:sldId id="257" r:id="rId6"/>
    <p:sldId id="269" r:id="rId7"/>
    <p:sldId id="277" r:id="rId8"/>
    <p:sldId id="260" r:id="rId9"/>
    <p:sldId id="259" r:id="rId10"/>
    <p:sldId id="276" r:id="rId11"/>
    <p:sldId id="270" r:id="rId12"/>
    <p:sldId id="271" r:id="rId13"/>
    <p:sldId id="272" r:id="rId14"/>
    <p:sldId id="273" r:id="rId15"/>
    <p:sldId id="278" r:id="rId16"/>
    <p:sldId id="279" r:id="rId17"/>
    <p:sldId id="280" r:id="rId18"/>
    <p:sldId id="281" r:id="rId19"/>
    <p:sldId id="265" r:id="rId20"/>
    <p:sldId id="266" r:id="rId21"/>
    <p:sldId id="267" r:id="rId22"/>
    <p:sldId id="264" r:id="rId23"/>
    <p:sldId id="268" r:id="rId24"/>
    <p:sldId id="274" r:id="rId2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78696" autoAdjust="0"/>
  </p:normalViewPr>
  <p:slideViewPr>
    <p:cSldViewPr>
      <p:cViewPr varScale="1">
        <p:scale>
          <a:sx n="64" d="100"/>
          <a:sy n="64" d="100"/>
        </p:scale>
        <p:origin x="-13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FEB8-9DBB-4CA6-A67A-22BD3700959D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EE37E-A501-4895-B57F-0AA01DF3B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EB5BB-D411-4E9D-8E8C-3E26FF79CC04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0929D-1296-4CC6-AFF8-7ED48A708A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929D-1296-4CC6-AFF8-7ED48A708A7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key features,</a:t>
            </a:r>
            <a:r>
              <a:rPr lang="en-US" baseline="0" dirty="0" smtClean="0"/>
              <a:t> </a:t>
            </a:r>
            <a:r>
              <a:rPr lang="en-US" dirty="0" smtClean="0"/>
              <a:t>limitations, and changes to level of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929D-1296-4CC6-AFF8-7ED48A708A7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key features,</a:t>
            </a:r>
            <a:r>
              <a:rPr lang="en-US" baseline="0" dirty="0" smtClean="0"/>
              <a:t> </a:t>
            </a:r>
            <a:r>
              <a:rPr lang="en-US" dirty="0" smtClean="0"/>
              <a:t>limitations, and changes to level of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929D-1296-4CC6-AFF8-7ED48A708A7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Complete Streets approach to retrofitting roadways</a:t>
            </a:r>
          </a:p>
          <a:p>
            <a:pPr lvl="1"/>
            <a:r>
              <a:rPr lang="en-US" sz="2200" dirty="0"/>
              <a:t>Multi-modal improvements-moving people and goods (not just cars)</a:t>
            </a:r>
          </a:p>
          <a:p>
            <a:pPr lvl="1"/>
            <a:r>
              <a:rPr lang="en-US" sz="2200" dirty="0"/>
              <a:t>Here’s a 4 lane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E115B-4974-4E65-B64A-7168BC0B16D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270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200" dirty="0"/>
              <a:t>Dedicated two-way-left-turn-lane</a:t>
            </a:r>
          </a:p>
          <a:p>
            <a:pPr lvl="1"/>
            <a:r>
              <a:rPr lang="en-US" sz="2200" dirty="0"/>
              <a:t>Dedicated bicycle lanes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E115B-4974-4E65-B64A-7168BC0B16D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963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200" dirty="0"/>
              <a:t>Pedestrian refuge and crosswalk</a:t>
            </a:r>
          </a:p>
          <a:p>
            <a:pPr lvl="1"/>
            <a:r>
              <a:rPr lang="en-US" sz="2200" dirty="0"/>
              <a:t>Business district improvement </a:t>
            </a:r>
          </a:p>
          <a:p>
            <a:pPr lvl="1"/>
            <a:r>
              <a:rPr lang="en-US" sz="2200" dirty="0"/>
              <a:t>Easier to mark pedestrian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E115B-4974-4E65-B64A-7168BC0B16D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8620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929D-1296-4CC6-AFF8-7ED48A708A7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929D-1296-4CC6-AFF8-7ED48A708A7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929D-1296-4CC6-AFF8-7ED48A708A7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929D-1296-4CC6-AFF8-7ED48A708A7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929D-1296-4CC6-AFF8-7ED48A708A7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929D-1296-4CC6-AFF8-7ED48A708A7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929D-1296-4CC6-AFF8-7ED48A708A7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929D-1296-4CC6-AFF8-7ED48A708A7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929D-1296-4CC6-AFF8-7ED48A708A7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929D-1296-4CC6-AFF8-7ED48A708A7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929D-1296-4CC6-AFF8-7ED48A708A7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Volume</a:t>
            </a:r>
          </a:p>
          <a:p>
            <a:r>
              <a:rPr lang="en-US" dirty="0" smtClean="0"/>
              <a:t>-20,100 at 12th Avenue NE</a:t>
            </a:r>
          </a:p>
          <a:p>
            <a:r>
              <a:rPr lang="en-US" dirty="0" smtClean="0"/>
              <a:t>-14,700 at 30th Avenue NE</a:t>
            </a:r>
          </a:p>
          <a:p>
            <a:r>
              <a:rPr lang="en-US" dirty="0" smtClean="0"/>
              <a:t>*explain roadway</a:t>
            </a:r>
            <a:r>
              <a:rPr lang="en-US" baseline="0" dirty="0" smtClean="0"/>
              <a:t> capacity/channelization*</a:t>
            </a:r>
          </a:p>
          <a:p>
            <a:endParaRPr lang="en-US" baseline="0" dirty="0" smtClean="0"/>
          </a:p>
          <a:p>
            <a:r>
              <a:rPr lang="en-US" baseline="0" dirty="0" smtClean="0"/>
              <a:t>Speed</a:t>
            </a:r>
          </a:p>
          <a:p>
            <a:r>
              <a:rPr lang="en-US" baseline="0" dirty="0" smtClean="0"/>
              <a:t>Posted speed limit = 30 mph</a:t>
            </a:r>
          </a:p>
          <a:p>
            <a:r>
              <a:rPr lang="en-US" baseline="0" dirty="0" smtClean="0"/>
              <a:t>34 mph EB</a:t>
            </a:r>
          </a:p>
          <a:p>
            <a:r>
              <a:rPr lang="en-US" baseline="0" dirty="0" smtClean="0"/>
              <a:t>37 mph WB</a:t>
            </a:r>
          </a:p>
          <a:p>
            <a:endParaRPr lang="en-US" dirty="0" smtClean="0"/>
          </a:p>
          <a:p>
            <a:r>
              <a:rPr lang="en-US" dirty="0" smtClean="0"/>
              <a:t>Collisions</a:t>
            </a:r>
          </a:p>
          <a:p>
            <a:r>
              <a:rPr lang="en-US" dirty="0" smtClean="0"/>
              <a:t>114 total collisions last three years, 49</a:t>
            </a:r>
            <a:r>
              <a:rPr lang="en-US" baseline="0" dirty="0" smtClean="0"/>
              <a:t> injuries, 2 serious injuries, and 2 fatalities</a:t>
            </a:r>
          </a:p>
          <a:p>
            <a:r>
              <a:rPr lang="en-US" baseline="0" dirty="0" smtClean="0"/>
              <a:t>Leading collision type = left turns, angles, rear end (in descending order)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929D-1296-4CC6-AFF8-7ED48A708A7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929D-1296-4CC6-AFF8-7ED48A708A7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key features,</a:t>
            </a:r>
            <a:r>
              <a:rPr lang="en-US" baseline="0" dirty="0" smtClean="0"/>
              <a:t> </a:t>
            </a:r>
            <a:r>
              <a:rPr lang="en-US" dirty="0" smtClean="0"/>
              <a:t>limitations, and changes to level of service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929D-1296-4CC6-AFF8-7ED48A708A7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key features,</a:t>
            </a:r>
            <a:r>
              <a:rPr lang="en-US" baseline="0" dirty="0" smtClean="0"/>
              <a:t> </a:t>
            </a:r>
            <a:r>
              <a:rPr lang="en-US" dirty="0" smtClean="0"/>
              <a:t>limitations, and changes to level of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929D-1296-4CC6-AFF8-7ED48A708A7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62E6-1FA8-49FF-AE4E-FAACCABD36B3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7AFB-F049-4B4A-8895-0451633EC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62E6-1FA8-49FF-AE4E-FAACCABD36B3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7AFB-F049-4B4A-8895-0451633EC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62E6-1FA8-49FF-AE4E-FAACCABD36B3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7AFB-F049-4B4A-8895-0451633EC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62E6-1FA8-49FF-AE4E-FAACCABD36B3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7AFB-F049-4B4A-8895-0451633EC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62E6-1FA8-49FF-AE4E-FAACCABD36B3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7AFB-F049-4B4A-8895-0451633EC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62E6-1FA8-49FF-AE4E-FAACCABD36B3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7AFB-F049-4B4A-8895-0451633EC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62E6-1FA8-49FF-AE4E-FAACCABD36B3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7AFB-F049-4B4A-8895-0451633EC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62E6-1FA8-49FF-AE4E-FAACCABD36B3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7AFB-F049-4B4A-8895-0451633EC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62E6-1FA8-49FF-AE4E-FAACCABD36B3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7AFB-F049-4B4A-8895-0451633EC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62E6-1FA8-49FF-AE4E-FAACCABD36B3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7AFB-F049-4B4A-8895-0451633EC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62E6-1FA8-49FF-AE4E-FAACCABD36B3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7AFB-F049-4B4A-8895-0451633EC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662E6-1FA8-49FF-AE4E-FAACCABD36B3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D7AFB-F049-4B4A-8895-0451633EC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ongho.chang@seattle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im.curtin@seattle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dotfs100\dot2\Data\Traffic%20Management\Group%20Projects\Community%20Traffic\8%20Road%20Safety\10%20Corridor%20Safety%20Projects\NE%2075th%20Street\Meeting%20Documents\DSCN0946.avi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dirty="0" smtClean="0"/>
              <a:t>NE 75</a:t>
            </a:r>
            <a:r>
              <a:rPr lang="en-US" baseline="30000" dirty="0" smtClean="0"/>
              <a:t>th</a:t>
            </a:r>
            <a:r>
              <a:rPr lang="en-US" dirty="0" smtClean="0"/>
              <a:t> Street </a:t>
            </a:r>
            <a:br>
              <a:rPr lang="en-US" dirty="0" smtClean="0"/>
            </a:br>
            <a:r>
              <a:rPr lang="en-US" dirty="0" smtClean="0"/>
              <a:t>Road Safety Corridor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/>
              <a:t>July </a:t>
            </a:r>
            <a:r>
              <a:rPr lang="en-US" dirty="0" smtClean="0"/>
              <a:t>25, </a:t>
            </a:r>
            <a:r>
              <a:rPr lang="en-US" dirty="0" smtClean="0"/>
              <a:t>2013</a:t>
            </a:r>
          </a:p>
          <a:p>
            <a:r>
              <a:rPr lang="en-US" dirty="0" smtClean="0"/>
              <a:t>1</a:t>
            </a:r>
            <a:r>
              <a:rPr lang="en-US" dirty="0" smtClean="0"/>
              <a:t>:00 </a:t>
            </a:r>
            <a:r>
              <a:rPr lang="en-US" dirty="0" smtClean="0"/>
              <a:t>pm to </a:t>
            </a:r>
            <a:r>
              <a:rPr lang="en-US" dirty="0" smtClean="0"/>
              <a:t>3:00 </a:t>
            </a:r>
            <a:r>
              <a:rPr lang="en-US" dirty="0" smtClean="0"/>
              <a:t>pm</a:t>
            </a:r>
            <a:endParaRPr lang="en-US" dirty="0"/>
          </a:p>
        </p:txBody>
      </p:sp>
      <p:pic>
        <p:nvPicPr>
          <p:cNvPr id="5" name="Picture 4" descr="sdot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3235" y="4648200"/>
            <a:ext cx="221753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Improve safety for all modes</a:t>
            </a:r>
          </a:p>
          <a:p>
            <a:pPr>
              <a:buNone/>
            </a:pPr>
            <a:r>
              <a:rPr lang="en-US" dirty="0" smtClean="0"/>
              <a:t>Improve channelization</a:t>
            </a:r>
          </a:p>
          <a:p>
            <a:pPr>
              <a:buNone/>
            </a:pPr>
            <a:r>
              <a:rPr lang="en-US" dirty="0" smtClean="0"/>
              <a:t>Improve pedestrian and bicycle mobility</a:t>
            </a:r>
          </a:p>
          <a:p>
            <a:pPr>
              <a:buNone/>
            </a:pPr>
            <a:r>
              <a:rPr lang="en-US" dirty="0" smtClean="0"/>
              <a:t>Maintain acceptable level of service for </a:t>
            </a:r>
          </a:p>
          <a:p>
            <a:pPr>
              <a:buNone/>
            </a:pPr>
            <a:r>
              <a:rPr lang="en-US" dirty="0" smtClean="0"/>
              <a:t>	vehicular </a:t>
            </a:r>
            <a:r>
              <a:rPr lang="en-US" dirty="0" smtClean="0"/>
              <a:t>traffic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Performance Monitoring</a:t>
            </a:r>
          </a:p>
          <a:p>
            <a:pPr>
              <a:buNone/>
            </a:pPr>
            <a:r>
              <a:rPr lang="en-US" dirty="0" smtClean="0"/>
              <a:t>SDOT to conduct before and after studies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ro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371600"/>
            <a:ext cx="6858000" cy="5043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7620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NE 75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Street between 15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Avenue NE and 35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Avenue NE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dobe Gothic Std B" pitchFamily="34" charset="-128"/>
                <a:cs typeface="Aharoni" pitchFamily="2" charset="-79"/>
              </a:rPr>
              <a:t>Proposal 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dobe Gothic Std B" pitchFamily="34" charset="-128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702" b="5882"/>
          <a:stretch>
            <a:fillRect/>
          </a:stretch>
        </p:blipFill>
        <p:spPr bwMode="auto">
          <a:xfrm>
            <a:off x="5105400" y="4114800"/>
            <a:ext cx="4038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8621" t="3016"/>
          <a:stretch>
            <a:fillRect/>
          </a:stretch>
        </p:blipFill>
        <p:spPr bwMode="auto">
          <a:xfrm>
            <a:off x="5105400" y="1371600"/>
            <a:ext cx="4038600" cy="245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rop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2057400"/>
            <a:ext cx="4887421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7620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NE 75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Street between 15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Avenue NE and 35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Avenue NE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dobe Gothic Std B" pitchFamily="34" charset="-128"/>
                <a:cs typeface="Aharoni" pitchFamily="2" charset="-79"/>
              </a:rPr>
              <a:t>Proposal 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810000"/>
            <a:ext cx="3733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12</a:t>
            </a:r>
            <a:r>
              <a:rPr lang="en-US" sz="1500" baseline="30000" dirty="0" smtClean="0"/>
              <a:t>th</a:t>
            </a:r>
            <a:r>
              <a:rPr lang="en-US" sz="1500" dirty="0" smtClean="0"/>
              <a:t> Avenue E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O:\Images\TRAFFIC &amp; SIGNALS\2011 Bike Projects\15 AVE S 2011\DSCN0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0" y="2057400"/>
            <a:ext cx="4064000" cy="304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rop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05000"/>
            <a:ext cx="5056069" cy="3724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7620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NE 75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Street between 15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Avenue NE and 35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Avenue NE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dobe Gothic Std B" pitchFamily="34" charset="-128"/>
                <a:cs typeface="Aharoni" pitchFamily="2" charset="-79"/>
              </a:rPr>
              <a:t>Proposal 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5181600"/>
            <a:ext cx="3733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15</a:t>
            </a:r>
            <a:r>
              <a:rPr lang="en-US" sz="1500" baseline="30000" dirty="0" smtClean="0"/>
              <a:t>th</a:t>
            </a:r>
            <a:r>
              <a:rPr lang="en-US" sz="1500" dirty="0" smtClean="0"/>
              <a:t> Avenue </a:t>
            </a:r>
            <a:r>
              <a:rPr lang="en-US" sz="1500" dirty="0" smtClean="0"/>
              <a:t>S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041"/>
          <a:stretch>
            <a:fillRect/>
          </a:stretch>
        </p:blipFill>
        <p:spPr bwMode="auto">
          <a:xfrm>
            <a:off x="5486400" y="1676400"/>
            <a:ext cx="3657600" cy="191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1938" b="3571"/>
          <a:stretch>
            <a:fillRect/>
          </a:stretch>
        </p:blipFill>
        <p:spPr bwMode="auto">
          <a:xfrm>
            <a:off x="5486400" y="38862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rop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28800"/>
            <a:ext cx="5486400" cy="4039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7620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NE 75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Street between 15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Avenue NE and 35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Avenue NE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dobe Gothic Std B" pitchFamily="34" charset="-128"/>
                <a:cs typeface="Aharoni" pitchFamily="2" charset="-79"/>
              </a:rPr>
              <a:t>Proposal 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581400"/>
            <a:ext cx="3733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Fauntleroy Way SW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Alamo road diet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95832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Alamo Road Diet C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5809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Alamo Road Diet 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95832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Recent Results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4422360"/>
              </p:ext>
            </p:extLst>
          </p:nvPr>
        </p:nvGraphicFramePr>
        <p:xfrm>
          <a:off x="467544" y="1628800"/>
          <a:ext cx="8280919" cy="3223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4855"/>
                <a:gridCol w="1035425"/>
                <a:gridCol w="1152128"/>
                <a:gridCol w="1368152"/>
                <a:gridCol w="864096"/>
                <a:gridCol w="1296144"/>
                <a:gridCol w="1080119"/>
              </a:tblGrid>
              <a:tr h="592159">
                <a:tc>
                  <a:txBody>
                    <a:bodyPr/>
                    <a:lstStyle/>
                    <a:p>
                      <a:r>
                        <a:rPr lang="en-US" dirty="0" smtClean="0"/>
                        <a:t>Street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ADT begin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ADT</a:t>
                      </a:r>
                    </a:p>
                    <a:p>
                      <a:r>
                        <a:rPr lang="en-US" dirty="0" smtClean="0"/>
                        <a:t>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Collisions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 end speeders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Travel time</a:t>
                      </a:r>
                      <a:endParaRPr lang="en-US" dirty="0"/>
                    </a:p>
                  </a:txBody>
                  <a:tcPr/>
                </a:tc>
              </a:tr>
              <a:tr h="64595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Stone Way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- 14%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- 6%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- 80%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anchor="ctr"/>
                </a:tc>
              </a:tr>
              <a:tr h="64595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Nickerson 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18,600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- 1%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- 23%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- 21%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- 94%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anchor="ctr"/>
                </a:tc>
              </a:tr>
              <a:tr h="64595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Columbian Way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11,200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+ 20%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change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- 6%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anchor="ctr"/>
                </a:tc>
              </a:tr>
              <a:tr h="64595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NE 125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16,200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+ 4%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- 8%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- 69%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+ 1.5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6228184" y="1196752"/>
            <a:ext cx="1584176" cy="38884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600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/>
              <a:t>Data clearly indicates that Proposal 4 will reduce speeding and collisions without significantly 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affecting travel times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Additional Improvements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3352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750" dirty="0" smtClean="0"/>
              <a:t>Photo enforcement cameras for Eckstein School Zone</a:t>
            </a:r>
          </a:p>
          <a:p>
            <a:pPr>
              <a:buNone/>
            </a:pPr>
            <a:r>
              <a:rPr lang="en-US" sz="2750" dirty="0" smtClean="0"/>
              <a:t>Traffic calming in neighborhoods near Eckstein</a:t>
            </a:r>
          </a:p>
          <a:p>
            <a:pPr>
              <a:buNone/>
            </a:pPr>
            <a:r>
              <a:rPr lang="en-US" sz="2750" dirty="0" smtClean="0"/>
              <a:t>Crossing Improvements</a:t>
            </a:r>
          </a:p>
          <a:p>
            <a:pPr lvl="1">
              <a:spcBef>
                <a:spcPts val="400"/>
              </a:spcBef>
            </a:pPr>
            <a:r>
              <a:rPr lang="en-US" sz="2750" dirty="0" smtClean="0"/>
              <a:t>new crosswalk at 28</a:t>
            </a:r>
            <a:r>
              <a:rPr lang="en-US" sz="2750" baseline="30000" dirty="0" smtClean="0"/>
              <a:t>th</a:t>
            </a:r>
            <a:r>
              <a:rPr lang="en-US" sz="2750" dirty="0" smtClean="0"/>
              <a:t> Ave NE with rapid flashing beacons</a:t>
            </a:r>
          </a:p>
          <a:p>
            <a:pPr lvl="1">
              <a:spcBef>
                <a:spcPts val="400"/>
              </a:spcBef>
            </a:pPr>
            <a:r>
              <a:rPr lang="en-US" sz="2750" dirty="0" smtClean="0"/>
              <a:t>enhancements at existing crosswalk at 9</a:t>
            </a:r>
            <a:r>
              <a:rPr lang="en-US" sz="2750" baseline="30000" dirty="0" smtClean="0"/>
              <a:t>th</a:t>
            </a:r>
            <a:r>
              <a:rPr lang="en-US" sz="2750" dirty="0" smtClean="0"/>
              <a:t> Ave NE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3874"/>
            <a:ext cx="9144000" cy="2854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620000" cy="5715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</a:t>
            </a:r>
            <a:r>
              <a:rPr lang="en-US" dirty="0" smtClean="0"/>
              <a:t>:00</a:t>
            </a:r>
            <a:r>
              <a:rPr lang="en-US" dirty="0" smtClean="0"/>
              <a:t>	Welcome and Announcements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dirty="0" smtClean="0"/>
              <a:t>1</a:t>
            </a:r>
            <a:r>
              <a:rPr lang="en-US" dirty="0" smtClean="0"/>
              <a:t>:05</a:t>
            </a:r>
            <a:r>
              <a:rPr lang="en-US" dirty="0" smtClean="0"/>
              <a:t>	Recap of Spring Meetings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dirty="0" smtClean="0"/>
              <a:t>1</a:t>
            </a:r>
            <a:r>
              <a:rPr lang="en-US" dirty="0" smtClean="0"/>
              <a:t>:15</a:t>
            </a:r>
            <a:r>
              <a:rPr lang="en-US" dirty="0" smtClean="0"/>
              <a:t>	SDOT </a:t>
            </a:r>
            <a:r>
              <a:rPr lang="en-US" dirty="0" smtClean="0"/>
              <a:t>Presentation with Q &amp; A</a:t>
            </a:r>
            <a:endParaRPr lang="en-US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dirty="0" smtClean="0"/>
              <a:t>2</a:t>
            </a:r>
            <a:r>
              <a:rPr lang="en-US" dirty="0" smtClean="0"/>
              <a:t>:15 </a:t>
            </a:r>
            <a:r>
              <a:rPr lang="en-US" dirty="0" smtClean="0"/>
              <a:t>	Speak Directly with SDOT 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dirty="0" smtClean="0"/>
              <a:t>3</a:t>
            </a:r>
            <a:r>
              <a:rPr lang="en-US" dirty="0" smtClean="0"/>
              <a:t>:00</a:t>
            </a:r>
            <a:r>
              <a:rPr lang="en-US" dirty="0" smtClean="0"/>
              <a:t>	Adjourn</a:t>
            </a:r>
            <a:endParaRPr lang="en-US" sz="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dobe Gothic Std B" pitchFamily="34" charset="-128"/>
                <a:cs typeface="Aharoni" pitchFamily="2" charset="-79"/>
              </a:rPr>
              <a:t>Agenda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7620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NE 75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Street Road Safety Corridor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Additional Improvements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750" dirty="0" smtClean="0"/>
              <a:t>Pedestrian countdown signals 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750" dirty="0" smtClean="0"/>
              <a:t>Spot parking restrictions and commercial access improvements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750" dirty="0" smtClean="0"/>
              <a:t>Encroachment and overgrown vegetation remediation</a:t>
            </a:r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Longer-term Improvements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Banner Way/NE 75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Street Improvements </a:t>
            </a:r>
          </a:p>
          <a:p>
            <a:pPr>
              <a:buNone/>
            </a:pPr>
            <a:r>
              <a:rPr lang="en-US" sz="2800" dirty="0" smtClean="0"/>
              <a:t>	(west of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Ave NE)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800" dirty="0" smtClean="0"/>
              <a:t>Left turn pockets on 35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Ave NE at NE 75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St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800" dirty="0" smtClean="0"/>
              <a:t>Bicycle facilities east of 35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Ave NE</a:t>
            </a:r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191748"/>
            <a:ext cx="9144001" cy="2666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Education and Enforcement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524000"/>
            <a:ext cx="49530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Education</a:t>
            </a:r>
          </a:p>
          <a:p>
            <a:pPr>
              <a:buNone/>
            </a:pPr>
            <a:r>
              <a:rPr lang="en-US" dirty="0" smtClean="0"/>
              <a:t>Transportation forums</a:t>
            </a:r>
          </a:p>
          <a:p>
            <a:pPr>
              <a:buNone/>
            </a:pPr>
            <a:r>
              <a:rPr lang="en-US" dirty="0" smtClean="0"/>
              <a:t>School-specific instruction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 descr="Copy of Super Safe Logo 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371600"/>
            <a:ext cx="2442972" cy="244297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4038600"/>
            <a:ext cx="53340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Enforcement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Continued emphasis patrols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/>
              <a:t>More parking enforcement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Enforcement at Eckstein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EarlyWarnin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810000"/>
            <a:ext cx="3552589" cy="2481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8200" y="1219200"/>
            <a:ext cx="7467600" cy="5361389"/>
            <a:chOff x="685800" y="1295400"/>
            <a:chExt cx="7467600" cy="5361389"/>
          </a:xfrm>
        </p:grpSpPr>
        <p:pic>
          <p:nvPicPr>
            <p:cNvPr id="5" name="Picture 4" descr="Prop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1295400"/>
              <a:ext cx="3657600" cy="2690050"/>
            </a:xfrm>
            <a:prstGeom prst="rect">
              <a:avLst/>
            </a:prstGeom>
          </p:spPr>
        </p:pic>
        <p:pic>
          <p:nvPicPr>
            <p:cNvPr id="6" name="Picture 5" descr="Prop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5800" y="1295400"/>
              <a:ext cx="3657600" cy="2680213"/>
            </a:xfrm>
            <a:prstGeom prst="rect">
              <a:avLst/>
            </a:prstGeom>
          </p:spPr>
        </p:pic>
        <p:pic>
          <p:nvPicPr>
            <p:cNvPr id="7" name="Picture 6" descr="Prop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800" y="3962400"/>
              <a:ext cx="3657600" cy="2694389"/>
            </a:xfrm>
            <a:prstGeom prst="rect">
              <a:avLst/>
            </a:prstGeom>
          </p:spPr>
        </p:pic>
        <p:pic>
          <p:nvPicPr>
            <p:cNvPr id="8" name="Picture 7" descr="Prop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5800" y="3962400"/>
              <a:ext cx="3657600" cy="269324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Contact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848600" cy="5791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Dongho Chang, City Traffic Engineer</a:t>
            </a:r>
          </a:p>
          <a:p>
            <a:pPr>
              <a:buNone/>
            </a:pPr>
            <a:r>
              <a:rPr lang="en-US" dirty="0" smtClean="0"/>
              <a:t>206-684-5106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dongho.chang@seattle.gov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Jim Curtin, Traffic Safety Coordinator</a:t>
            </a:r>
          </a:p>
          <a:p>
            <a:pPr>
              <a:buNone/>
            </a:pPr>
            <a:r>
              <a:rPr lang="en-US" dirty="0" smtClean="0"/>
              <a:t>206-684-8874</a:t>
            </a:r>
          </a:p>
          <a:p>
            <a:pPr>
              <a:buNone/>
            </a:pPr>
            <a:r>
              <a:rPr lang="en-US" dirty="0" smtClean="0">
                <a:hlinkClick r:id="rId4"/>
              </a:rPr>
              <a:t>jim.curtin@seattle.gov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1054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What We Heard:</a:t>
            </a:r>
          </a:p>
          <a:p>
            <a:pPr>
              <a:buNone/>
            </a:pPr>
            <a:r>
              <a:rPr lang="en-US" sz="2800" dirty="0" smtClean="0"/>
              <a:t>-Channelization improvements requested</a:t>
            </a:r>
          </a:p>
          <a:p>
            <a:pPr>
              <a:buNone/>
            </a:pPr>
            <a:r>
              <a:rPr lang="en-US" sz="2800" dirty="0" smtClean="0"/>
              <a:t>-Speeding an issue area-wide</a:t>
            </a:r>
          </a:p>
          <a:p>
            <a:pPr>
              <a:buNone/>
            </a:pPr>
            <a:r>
              <a:rPr lang="en-US" sz="2800" dirty="0" smtClean="0"/>
              <a:t>-Strong desire to improve pedestrian and bicycle safety</a:t>
            </a:r>
          </a:p>
          <a:p>
            <a:pPr>
              <a:buNone/>
            </a:pPr>
            <a:r>
              <a:rPr lang="en-US" sz="2800" dirty="0" smtClean="0"/>
              <a:t>-Reduce conflicts at signalized intersections</a:t>
            </a:r>
          </a:p>
          <a:p>
            <a:pPr>
              <a:buNone/>
            </a:pPr>
            <a:r>
              <a:rPr lang="en-US" sz="2800" dirty="0" smtClean="0"/>
              <a:t>-Congestion leads to cut thru traffic on neighborhood streets</a:t>
            </a:r>
          </a:p>
          <a:p>
            <a:pPr>
              <a:buNone/>
            </a:pPr>
            <a:r>
              <a:rPr lang="en-US" sz="2800" dirty="0" smtClean="0"/>
              <a:t>-More enforcement needed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dobe Gothic Std B" pitchFamily="34" charset="-128"/>
                <a:cs typeface="Aharoni" pitchFamily="2" charset="-79"/>
              </a:rPr>
              <a:t>Spring Meetings Recap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7620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NE 75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Street Road Safety Corridor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893" y="1295400"/>
            <a:ext cx="3913107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1382" y="4270248"/>
            <a:ext cx="3912618" cy="2587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81600" y="3962400"/>
            <a:ext cx="3962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Photos used with permission from Ravenna Blog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914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+mn-lt"/>
                <a:ea typeface="Adobe Gothic Std B" pitchFamily="34" charset="-128"/>
                <a:cs typeface="Aharoni" pitchFamily="2" charset="-79"/>
              </a:rPr>
              <a:t>Existing Conditions</a:t>
            </a:r>
            <a:endParaRPr lang="en-US" dirty="0">
              <a:solidFill>
                <a:schemeClr val="bg1"/>
              </a:solidFill>
              <a:latin typeface="+mn-lt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6858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NE 75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Street between 15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Avenue NE and 35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Avenue NE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9185523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Adjacent Land Uses</a:t>
            </a:r>
          </a:p>
          <a:p>
            <a:pPr>
              <a:buNone/>
            </a:pPr>
            <a:r>
              <a:rPr lang="en-US" sz="2800" dirty="0" smtClean="0"/>
              <a:t>	Single family residential with some multi-family housing</a:t>
            </a:r>
          </a:p>
          <a:p>
            <a:pPr>
              <a:buNone/>
            </a:pPr>
            <a:r>
              <a:rPr lang="en-US" sz="2800" dirty="0" smtClean="0"/>
              <a:t>	Commercial uses at 25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and 35</a:t>
            </a:r>
            <a:r>
              <a:rPr lang="en-US" sz="2800" baseline="30000" dirty="0" smtClean="0"/>
              <a:t>th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Schools</a:t>
            </a:r>
          </a:p>
          <a:p>
            <a:pPr>
              <a:buNone/>
            </a:pPr>
            <a:r>
              <a:rPr lang="en-US" sz="2800" dirty="0" smtClean="0"/>
              <a:t>Transit Service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62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Under-utilized on-street parking makes NE 75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Street function as a 4-lane arterial street most of the day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6200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dobe Gothic Std B" pitchFamily="34" charset="-128"/>
                <a:cs typeface="Aharoni" pitchFamily="2" charset="-79"/>
              </a:rPr>
              <a:t>Roadway Configuration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76600" y="6858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NE 75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Street between 15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Avenue NE and 35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Avenue NE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575" y="2133600"/>
            <a:ext cx="41624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 descr="Existing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219200"/>
            <a:ext cx="5943600" cy="4247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914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+mn-lt"/>
                <a:ea typeface="Adobe Gothic Std B" pitchFamily="34" charset="-128"/>
                <a:cs typeface="Aharoni" pitchFamily="2" charset="-79"/>
              </a:rPr>
              <a:t>Parking Utilization</a:t>
            </a:r>
            <a:endParaRPr lang="en-US" dirty="0">
              <a:solidFill>
                <a:schemeClr val="bg1"/>
              </a:solidFill>
              <a:latin typeface="+mn-lt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715000" cy="5105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b="1" dirty="0" smtClean="0"/>
              <a:t>Study 1 </a:t>
            </a:r>
            <a:r>
              <a:rPr lang="en-US" sz="2800" dirty="0" smtClean="0"/>
              <a:t>– weeknight after 8 pm</a:t>
            </a:r>
          </a:p>
          <a:p>
            <a:pPr>
              <a:buNone/>
            </a:pPr>
            <a:r>
              <a:rPr lang="en-US" sz="2800" dirty="0" smtClean="0"/>
              <a:t>	23 parked cars total</a:t>
            </a:r>
          </a:p>
          <a:p>
            <a:pPr>
              <a:buNone/>
            </a:pPr>
            <a:r>
              <a:rPr lang="en-US" sz="2800" dirty="0" smtClean="0"/>
              <a:t>	18 near 28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Ave NE </a:t>
            </a:r>
          </a:p>
          <a:p>
            <a:pPr>
              <a:buNone/>
            </a:pPr>
            <a:r>
              <a:rPr lang="en-US" sz="2800" dirty="0" smtClean="0"/>
              <a:t>		for access to Wedgwood Pool</a:t>
            </a:r>
          </a:p>
          <a:p>
            <a:pPr>
              <a:buNone/>
            </a:pPr>
            <a:r>
              <a:rPr lang="en-US" sz="2800" dirty="0" smtClean="0"/>
              <a:t>	5 parked cars elsewhere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Study 2 </a:t>
            </a:r>
            <a:r>
              <a:rPr lang="en-US" sz="2800" dirty="0" smtClean="0"/>
              <a:t>– Saturday at 5 am</a:t>
            </a:r>
          </a:p>
          <a:p>
            <a:pPr>
              <a:buNone/>
            </a:pPr>
            <a:r>
              <a:rPr lang="en-US" sz="2800" dirty="0" smtClean="0"/>
              <a:t>	8 parked cars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Study 3 </a:t>
            </a:r>
            <a:r>
              <a:rPr lang="en-US" sz="2800" dirty="0" smtClean="0"/>
              <a:t>– weekday at 1 pm</a:t>
            </a:r>
          </a:p>
          <a:p>
            <a:pPr>
              <a:buNone/>
            </a:pPr>
            <a:r>
              <a:rPr lang="en-US" sz="2800" dirty="0" smtClean="0"/>
              <a:t>	1 parked car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6858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NE 75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Street between 15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Avenue NE and 35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Avenue NE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43000"/>
            <a:ext cx="36576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914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+mn-lt"/>
                <a:ea typeface="Adobe Gothic Std B" pitchFamily="34" charset="-128"/>
                <a:cs typeface="Aharoni" pitchFamily="2" charset="-79"/>
              </a:rPr>
              <a:t>Multiple Threat</a:t>
            </a:r>
            <a:endParaRPr lang="en-US" dirty="0">
              <a:solidFill>
                <a:schemeClr val="bg1"/>
              </a:solidFill>
              <a:latin typeface="+mn-lt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6858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NE 75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Street between 15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Avenue NE and 35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Avenue NE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295400"/>
            <a:ext cx="8458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vehicle stops for a pedestrian on a multi-lane road, but the motorist in the next lane does not, resulting in a crash.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proble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" y="3124200"/>
            <a:ext cx="4663440" cy="3048000"/>
          </a:xfrm>
          <a:prstGeom prst="rect">
            <a:avLst/>
          </a:prstGeom>
        </p:spPr>
      </p:pic>
      <p:pic>
        <p:nvPicPr>
          <p:cNvPr id="11" name="Picture 10" descr="multiple thre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352800"/>
            <a:ext cx="318322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dobe Gothic Std B" pitchFamily="34" charset="-128"/>
                <a:cs typeface="Aharoni" pitchFamily="2" charset="-79"/>
              </a:rPr>
              <a:t>Traffic Operations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858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NE 75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Street between 15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Avenue NE and 35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Avenue NE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" name="DSCN0946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76400" y="1371600"/>
            <a:ext cx="6096000" cy="4572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NE 75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Street at 30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Avenue NE looking west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6705600" cy="6096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NE 75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Street - Data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dobe Gothic Std B" pitchFamily="34" charset="-128"/>
                <a:cs typeface="Aharoni" pitchFamily="2" charset="-79"/>
              </a:rPr>
              <a:t>Traffic Data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6858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NE 75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Street between 15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Avenue NE and 35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Avenue NE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1430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Traffic Volume	</a:t>
            </a:r>
          </a:p>
          <a:p>
            <a:r>
              <a:rPr lang="en-US" sz="2800" dirty="0" smtClean="0"/>
              <a:t>	20,100 average weekday traffic at 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Avenue NE</a:t>
            </a:r>
          </a:p>
          <a:p>
            <a:r>
              <a:rPr lang="en-US" sz="2800" dirty="0" smtClean="0"/>
              <a:t>	14,700 average weekday traffic at 30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Avenue NE</a:t>
            </a:r>
          </a:p>
          <a:p>
            <a:r>
              <a:rPr lang="en-US" sz="2800" dirty="0" smtClean="0"/>
              <a:t>Speed (posted speed limit is 30 mph)</a:t>
            </a:r>
          </a:p>
          <a:p>
            <a:r>
              <a:rPr lang="en-US" sz="2800" dirty="0" smtClean="0"/>
              <a:t>	34 mph eastbound</a:t>
            </a:r>
          </a:p>
          <a:p>
            <a:r>
              <a:rPr lang="en-US" sz="2800" dirty="0" smtClean="0"/>
              <a:t>	37 mph westbound</a:t>
            </a:r>
          </a:p>
          <a:p>
            <a:r>
              <a:rPr lang="en-US" sz="2800" dirty="0" smtClean="0"/>
              <a:t>Collisions</a:t>
            </a:r>
          </a:p>
          <a:p>
            <a:r>
              <a:rPr lang="en-US" sz="2800" dirty="0" smtClean="0"/>
              <a:t>	114 total collisions last three years, 50+ injuries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681</Words>
  <Application>Microsoft Office PowerPoint</Application>
  <PresentationFormat>On-screen Show (4:3)</PresentationFormat>
  <Paragraphs>231</Paragraphs>
  <Slides>24</Slides>
  <Notes>21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NE 75th Street  Road Safety Corridor</vt:lpstr>
      <vt:lpstr>Agenda</vt:lpstr>
      <vt:lpstr>Agenda</vt:lpstr>
      <vt:lpstr>Existing Conditions</vt:lpstr>
      <vt:lpstr>Slide 5</vt:lpstr>
      <vt:lpstr>Parking Utilization</vt:lpstr>
      <vt:lpstr>Multiple Threat</vt:lpstr>
      <vt:lpstr>Slide 8</vt:lpstr>
      <vt:lpstr>NE 75th Street - Data</vt:lpstr>
      <vt:lpstr>Goals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Recent Results</vt:lpstr>
      <vt:lpstr>Additional Improvements</vt:lpstr>
      <vt:lpstr>Additional Improvements</vt:lpstr>
      <vt:lpstr>Longer-term Improvements</vt:lpstr>
      <vt:lpstr>Education and Enforcement</vt:lpstr>
      <vt:lpstr>Questions? </vt:lpstr>
      <vt:lpstr>Contact Information</vt:lpstr>
    </vt:vector>
  </TitlesOfParts>
  <Company>City of Seattle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CurtinJ</dc:creator>
  <cp:lastModifiedBy>CurtinJ</cp:lastModifiedBy>
  <cp:revision>73</cp:revision>
  <dcterms:created xsi:type="dcterms:W3CDTF">2013-07-22T21:13:07Z</dcterms:created>
  <dcterms:modified xsi:type="dcterms:W3CDTF">2013-07-25T18:13:17Z</dcterms:modified>
</cp:coreProperties>
</file>